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96F1-B937-43A9-B230-D882576D3AB7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25050-8C24-4AAD-ACA0-31AE0342B8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66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96F1-B937-43A9-B230-D882576D3AB7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25050-8C24-4AAD-ACA0-31AE0342B8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336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96F1-B937-43A9-B230-D882576D3AB7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25050-8C24-4AAD-ACA0-31AE0342B8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8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96F1-B937-43A9-B230-D882576D3AB7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25050-8C24-4AAD-ACA0-31AE0342B8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09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96F1-B937-43A9-B230-D882576D3AB7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25050-8C24-4AAD-ACA0-31AE0342B8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848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96F1-B937-43A9-B230-D882576D3AB7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25050-8C24-4AAD-ACA0-31AE0342B8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204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96F1-B937-43A9-B230-D882576D3AB7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25050-8C24-4AAD-ACA0-31AE0342B8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09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96F1-B937-43A9-B230-D882576D3AB7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25050-8C24-4AAD-ACA0-31AE0342B8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830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96F1-B937-43A9-B230-D882576D3AB7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25050-8C24-4AAD-ACA0-31AE0342B8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52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96F1-B937-43A9-B230-D882576D3AB7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25050-8C24-4AAD-ACA0-31AE0342B8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762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96F1-B937-43A9-B230-D882576D3AB7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25050-8C24-4AAD-ACA0-31AE0342B8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03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096F1-B937-43A9-B230-D882576D3AB7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25050-8C24-4AAD-ACA0-31AE0342B8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92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531397"/>
              </p:ext>
            </p:extLst>
          </p:nvPr>
        </p:nvGraphicFramePr>
        <p:xfrm>
          <a:off x="149630" y="250304"/>
          <a:ext cx="9742516" cy="552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7855">
                  <a:extLst>
                    <a:ext uri="{9D8B030D-6E8A-4147-A177-3AD203B41FA5}">
                      <a16:colId xmlns:a16="http://schemas.microsoft.com/office/drawing/2014/main" val="3710376939"/>
                    </a:ext>
                  </a:extLst>
                </a:gridCol>
                <a:gridCol w="1375799">
                  <a:extLst>
                    <a:ext uri="{9D8B030D-6E8A-4147-A177-3AD203B41FA5}">
                      <a16:colId xmlns:a16="http://schemas.microsoft.com/office/drawing/2014/main" val="3630497578"/>
                    </a:ext>
                  </a:extLst>
                </a:gridCol>
                <a:gridCol w="1584296">
                  <a:extLst>
                    <a:ext uri="{9D8B030D-6E8A-4147-A177-3AD203B41FA5}">
                      <a16:colId xmlns:a16="http://schemas.microsoft.com/office/drawing/2014/main" val="55598122"/>
                    </a:ext>
                  </a:extLst>
                </a:gridCol>
                <a:gridCol w="1470589">
                  <a:extLst>
                    <a:ext uri="{9D8B030D-6E8A-4147-A177-3AD203B41FA5}">
                      <a16:colId xmlns:a16="http://schemas.microsoft.com/office/drawing/2014/main" val="1969795888"/>
                    </a:ext>
                  </a:extLst>
                </a:gridCol>
                <a:gridCol w="1402079">
                  <a:extLst>
                    <a:ext uri="{9D8B030D-6E8A-4147-A177-3AD203B41FA5}">
                      <a16:colId xmlns:a16="http://schemas.microsoft.com/office/drawing/2014/main" val="4115429697"/>
                    </a:ext>
                  </a:extLst>
                </a:gridCol>
                <a:gridCol w="2371898">
                  <a:extLst>
                    <a:ext uri="{9D8B030D-6E8A-4147-A177-3AD203B41FA5}">
                      <a16:colId xmlns:a16="http://schemas.microsoft.com/office/drawing/2014/main" val="4195505767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 Black" panose="020B0A04020102020204" pitchFamily="34" charset="0"/>
                        </a:rPr>
                        <a:t>Internal Communications Plan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82621964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latin typeface="Arial Black" panose="020B0A04020102020204" pitchFamily="34" charset="0"/>
                        </a:rPr>
                        <a:t>Purpose: To keep staff informed about the effectiveness of the QMS and to provide essential quality-related information in a clear,</a:t>
                      </a:r>
                      <a:r>
                        <a:rPr lang="en-US" sz="1400" b="1" baseline="0" dirty="0">
                          <a:latin typeface="Arial Black" panose="020B0A04020102020204" pitchFamily="34" charset="0"/>
                        </a:rPr>
                        <a:t> consistent and timely manner.</a:t>
                      </a:r>
                      <a:endParaRPr lang="en-US" sz="14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777436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Downward Communications </a:t>
                      </a:r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Upward Communications 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50354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Audience</a:t>
                      </a: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Information</a:t>
                      </a: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Mechanism</a:t>
                      </a: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Frequency</a:t>
                      </a: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Sender</a:t>
                      </a:r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Feedback Mechanism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614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 Narrow" panose="020B0606020202030204" pitchFamily="34" charset="0"/>
                        </a:rPr>
                        <a:t>Section Supervisors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1. (oral)</a:t>
                      </a:r>
                    </a:p>
                    <a:p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2. (written)</a:t>
                      </a:r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Arial Narrow" panose="020B0606020202030204" pitchFamily="34" charset="0"/>
                        </a:rPr>
                        <a:t>Laboratory</a:t>
                      </a:r>
                      <a:r>
                        <a:rPr lang="en-US" sz="1400" b="0" baseline="0" dirty="0">
                          <a:latin typeface="Arial Narrow" panose="020B0606020202030204" pitchFamily="34" charset="0"/>
                        </a:rPr>
                        <a:t> Manager and/or Quality Officer</a:t>
                      </a:r>
                      <a:endParaRPr lang="en-US" sz="14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1) Effectiveness of communication mechanism(s) used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47882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Time frame to respond</a:t>
                      </a: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Recorded</a:t>
                      </a:r>
                      <a:r>
                        <a:rPr lang="en-US" sz="1400" b="1" baseline="0" dirty="0">
                          <a:latin typeface="Arial Narrow" panose="020B0606020202030204" pitchFamily="34" charset="0"/>
                        </a:rPr>
                        <a:t> Information</a:t>
                      </a:r>
                      <a:endParaRPr lang="en-US" sz="14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2) Staff Input </a:t>
                      </a:r>
                    </a:p>
                    <a:p>
                      <a:endParaRPr lang="en-US" sz="14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423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 Narrow" panose="020B0606020202030204" pitchFamily="34" charset="0"/>
                        </a:rPr>
                        <a:t>All Staff</a:t>
                      </a:r>
                    </a:p>
                  </a:txBody>
                  <a:tcPr anchor="b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1. (oral)</a:t>
                      </a:r>
                    </a:p>
                    <a:p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2. (written)</a:t>
                      </a:r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latin typeface="Arial Narrow" panose="020B0606020202030204" pitchFamily="34" charset="0"/>
                        </a:rPr>
                        <a:t>Laboratory</a:t>
                      </a:r>
                      <a:r>
                        <a:rPr lang="en-US" sz="1400" b="0" baseline="0" dirty="0">
                          <a:latin typeface="Arial Narrow" panose="020B0606020202030204" pitchFamily="34" charset="0"/>
                        </a:rPr>
                        <a:t> Manager and/or Quality Officer</a:t>
                      </a:r>
                      <a:endParaRPr lang="en-US" sz="1400" b="0" dirty="0">
                        <a:latin typeface="Arial Narrow" panose="020B0606020202030204" pitchFamily="34" charset="0"/>
                      </a:endParaRPr>
                    </a:p>
                    <a:p>
                      <a:endParaRPr lang="en-US" sz="14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Effectiveness of communication mechanism(s) used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73085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Time frame to respond</a:t>
                      </a: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Recorded</a:t>
                      </a:r>
                      <a:r>
                        <a:rPr lang="en-US" sz="1400" b="1" baseline="0" dirty="0">
                          <a:latin typeface="Arial Narrow" panose="020B0606020202030204" pitchFamily="34" charset="0"/>
                        </a:rPr>
                        <a:t> Information</a:t>
                      </a:r>
                      <a:endParaRPr lang="en-US" sz="14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2) Staff Input 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7757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 Narrow" panose="020B0606020202030204" pitchFamily="34" charset="0"/>
                        </a:rPr>
                        <a:t>Departmental</a:t>
                      </a:r>
                      <a:r>
                        <a:rPr lang="en-US" sz="1400" baseline="0" dirty="0">
                          <a:latin typeface="Arial Narrow" panose="020B0606020202030204" pitchFamily="34" charset="0"/>
                        </a:rPr>
                        <a:t> Section </a:t>
                      </a:r>
                      <a:r>
                        <a:rPr lang="en-US" sz="1000" baseline="0" dirty="0">
                          <a:latin typeface="Arial Narrow" panose="020B0606020202030204" pitchFamily="34" charset="0"/>
                        </a:rPr>
                        <a:t>(e.g. phlebotomy, biochemistry) </a:t>
                      </a:r>
                      <a:r>
                        <a:rPr lang="en-US" sz="1400" baseline="0" dirty="0">
                          <a:latin typeface="Arial Narrow" panose="020B0606020202030204" pitchFamily="34" charset="0"/>
                        </a:rPr>
                        <a:t>Staff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1. (oral)</a:t>
                      </a:r>
                    </a:p>
                    <a:p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2. (written)</a:t>
                      </a:r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latin typeface="Arial Narrow" panose="020B0606020202030204" pitchFamily="34" charset="0"/>
                        </a:rPr>
                        <a:t>Section</a:t>
                      </a:r>
                      <a:r>
                        <a:rPr lang="en-US" sz="1400" b="0" baseline="0" dirty="0">
                          <a:latin typeface="Arial Narrow" panose="020B0606020202030204" pitchFamily="34" charset="0"/>
                        </a:rPr>
                        <a:t> Supervisor</a:t>
                      </a:r>
                      <a:endParaRPr lang="en-US" sz="14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Effectiveness of communication mechanism(s) used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33213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Time frame to respond</a:t>
                      </a: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Recorded</a:t>
                      </a:r>
                      <a:r>
                        <a:rPr lang="en-US" sz="1400" b="1" baseline="0" dirty="0">
                          <a:latin typeface="Arial Narrow" panose="020B0606020202030204" pitchFamily="34" charset="0"/>
                        </a:rPr>
                        <a:t> Information</a:t>
                      </a:r>
                      <a:endParaRPr lang="en-US" sz="14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ial Narrow" panose="020B0606020202030204" pitchFamily="34" charset="0"/>
                        </a:rPr>
                        <a:t>2) Staff Input,</a:t>
                      </a:r>
                      <a:r>
                        <a:rPr lang="en-US" sz="1400" b="1" baseline="0" dirty="0">
                          <a:latin typeface="Arial Narrow" panose="020B0606020202030204" pitchFamily="34" charset="0"/>
                        </a:rPr>
                        <a:t> </a:t>
                      </a:r>
                      <a:endParaRPr lang="en-US" sz="14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6356985"/>
                  </a:ext>
                </a:extLst>
              </a:tr>
            </a:tbl>
          </a:graphicData>
        </a:graphic>
      </p:graphicFrame>
      <p:sp>
        <p:nvSpPr>
          <p:cNvPr id="6" name="Callout: Line 5"/>
          <p:cNvSpPr/>
          <p:nvPr/>
        </p:nvSpPr>
        <p:spPr>
          <a:xfrm>
            <a:off x="4170218" y="3837785"/>
            <a:ext cx="3261359" cy="692651"/>
          </a:xfrm>
          <a:prstGeom prst="borderCallout1">
            <a:avLst>
              <a:gd name="adj1" fmla="val 893"/>
              <a:gd name="adj2" fmla="val -876"/>
              <a:gd name="adj3" fmla="val 59670"/>
              <a:gd name="adj4" fmla="val -950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5563" indent="-55563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Arial Narrow" panose="020B0606020202030204" pitchFamily="34" charset="0"/>
              </a:rPr>
              <a:t>Records must demonstrate that decisions are acted upon and comply with record control (4.13).</a:t>
            </a:r>
          </a:p>
          <a:p>
            <a:pPr marL="55563" indent="-55563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Arial Narrow" panose="020B0606020202030204" pitchFamily="34" charset="0"/>
              </a:rPr>
              <a:t>The recorded information of posted or emailed meeting minutes could serve as written communication mechanism.  </a:t>
            </a:r>
          </a:p>
        </p:txBody>
      </p:sp>
      <p:sp>
        <p:nvSpPr>
          <p:cNvPr id="7" name="Callout: Line 6"/>
          <p:cNvSpPr/>
          <p:nvPr/>
        </p:nvSpPr>
        <p:spPr>
          <a:xfrm>
            <a:off x="4364182" y="5015346"/>
            <a:ext cx="2928850" cy="942107"/>
          </a:xfrm>
          <a:prstGeom prst="borderCallout1">
            <a:avLst>
              <a:gd name="adj1" fmla="val 2949"/>
              <a:gd name="adj2" fmla="val 99080"/>
              <a:gd name="adj3" fmla="val 35927"/>
              <a:gd name="adj4" fmla="val 115102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r>
              <a:rPr lang="en-US" sz="1100" dirty="0">
                <a:solidFill>
                  <a:schemeClr val="tx1"/>
                </a:solidFill>
                <a:latin typeface="Arial Narrow" panose="020B0606020202030204" pitchFamily="34" charset="0"/>
              </a:rPr>
              <a:t>ALWAYS seek feedback regarding the implementation phase of a new or changed process.  It can serve to detect unanticipated changes or unforeseen consequences early in this phase, which then can lead to a timely, “proactive,” corrective effort.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Callout: Line 7"/>
          <p:cNvSpPr/>
          <p:nvPr/>
        </p:nvSpPr>
        <p:spPr>
          <a:xfrm>
            <a:off x="149630" y="2296620"/>
            <a:ext cx="1440873" cy="1434407"/>
          </a:xfrm>
          <a:prstGeom prst="borderCallout1">
            <a:avLst>
              <a:gd name="adj1" fmla="val -1477"/>
              <a:gd name="adj2" fmla="val 74700"/>
              <a:gd name="adj3" fmla="val -11559"/>
              <a:gd name="adj4" fmla="val 34152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 Narrow" panose="020B0606020202030204" pitchFamily="34" charset="0"/>
              </a:rPr>
              <a:t>Educating and involving mid-level managers (e.g. section supervisors), who work directly with the front-level staff can play a pivotal role in translating the quality principles into practice.</a:t>
            </a:r>
          </a:p>
        </p:txBody>
      </p:sp>
      <p:sp>
        <p:nvSpPr>
          <p:cNvPr id="10" name="Callout: Line 9"/>
          <p:cNvSpPr/>
          <p:nvPr/>
        </p:nvSpPr>
        <p:spPr>
          <a:xfrm>
            <a:off x="4044143" y="1750873"/>
            <a:ext cx="1953490" cy="1240517"/>
          </a:xfrm>
          <a:prstGeom prst="borderCallout1">
            <a:avLst>
              <a:gd name="adj1" fmla="val 654"/>
              <a:gd name="adj2" fmla="val 911"/>
              <a:gd name="adj3" fmla="val 19178"/>
              <a:gd name="adj4" fmla="val -17284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100" dirty="0">
                <a:solidFill>
                  <a:prstClr val="black"/>
                </a:solidFill>
                <a:latin typeface="Arial Narrow" panose="020B0606020202030204" pitchFamily="34" charset="0"/>
              </a:rPr>
              <a:t>Prepare a bullet point list prior to the meeting to cover the area to discuss with the staff.  At the summary of the meeting as each bullet point is reviewed, put a date and a name responsible to address it.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" y="6031466"/>
            <a:ext cx="9906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If a meeting is held where great suggestions are discussed but NO action comes of it, then the time spent on the meeting is essentially wasted.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prstClr val="black"/>
                </a:solidFill>
              </a:rPr>
              <a:t>Consistency, transparency, and timeliness of information are key factors in developing trust with your staff.</a:t>
            </a:r>
            <a:endParaRPr lang="en-US" sz="1400" dirty="0"/>
          </a:p>
        </p:txBody>
      </p:sp>
      <p:sp>
        <p:nvSpPr>
          <p:cNvPr id="13" name="Callout: Line 12"/>
          <p:cNvSpPr/>
          <p:nvPr/>
        </p:nvSpPr>
        <p:spPr>
          <a:xfrm>
            <a:off x="4044143" y="3145129"/>
            <a:ext cx="1625138" cy="552182"/>
          </a:xfrm>
          <a:prstGeom prst="borderCallout1">
            <a:avLst>
              <a:gd name="adj1" fmla="val -6341"/>
              <a:gd name="adj2" fmla="val 1045"/>
              <a:gd name="adj3" fmla="val 9629"/>
              <a:gd name="adj4" fmla="val -18725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100" dirty="0">
                <a:solidFill>
                  <a:prstClr val="black"/>
                </a:solidFill>
                <a:latin typeface="Arial Narrow" panose="020B0606020202030204" pitchFamily="34" charset="0"/>
              </a:rPr>
              <a:t>The free flow of ideas tends to occur when people get together and discuss.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-30645"/>
            <a:ext cx="4225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Job Aid 1: Internal Communications Plan </a:t>
            </a:r>
            <a:r>
              <a:rPr lang="en-US" sz="1400" b="1" baseline="30000" dirty="0"/>
              <a:t>2-09</a:t>
            </a:r>
          </a:p>
        </p:txBody>
      </p:sp>
    </p:spTree>
    <p:extLst>
      <p:ext uri="{BB962C8B-B14F-4D97-AF65-F5344CB8AC3E}">
        <p14:creationId xmlns:p14="http://schemas.microsoft.com/office/powerpoint/2010/main" val="1628067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</TotalTime>
  <Words>380</Words>
  <Application>Microsoft Office PowerPoint</Application>
  <PresentationFormat>A4 Paper (210x297 mm)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Arial Narrow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Murphy</dc:creator>
  <cp:lastModifiedBy>Anna Murphy</cp:lastModifiedBy>
  <cp:revision>9</cp:revision>
  <cp:lastPrinted>2019-04-24T22:34:15Z</cp:lastPrinted>
  <dcterms:created xsi:type="dcterms:W3CDTF">2019-02-13T16:40:51Z</dcterms:created>
  <dcterms:modified xsi:type="dcterms:W3CDTF">2019-04-25T16:36:18Z</dcterms:modified>
</cp:coreProperties>
</file>